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1"/>
  </p:notesMasterIdLst>
  <p:sldIdLst>
    <p:sldId id="434" r:id="rId3"/>
    <p:sldId id="1106" r:id="rId4"/>
    <p:sldId id="1135" r:id="rId5"/>
    <p:sldId id="1127" r:id="rId6"/>
    <p:sldId id="1146" r:id="rId7"/>
    <p:sldId id="1142" r:id="rId8"/>
    <p:sldId id="1125" r:id="rId9"/>
    <p:sldId id="1143" r:id="rId10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93" d="100"/>
          <a:sy n="93" d="100"/>
        </p:scale>
        <p:origin x="9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59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988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S2-2504728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169 Fukuoka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and SA meeting dates for 2025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30702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20,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January 24,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17,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February 21,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Wednesday,</a:t>
                      </a:r>
                      <a:r>
                        <a:rPr lang="en-US" sz="1400" b="0" i="0" u="none" strike="noStrike" baseline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12,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07,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19,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23,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25,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29, 202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Beijing,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Wuhan,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planning for SA2 - General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err="1" smtClean="0"/>
              <a:t>AmbientIoT</a:t>
            </a:r>
            <a:r>
              <a:rPr lang="en-US" sz="2000" dirty="0" smtClean="0"/>
              <a:t>-ARC</a:t>
            </a:r>
            <a:endParaRPr lang="en-US" sz="2000" dirty="0"/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The WID was approved in SA#107 and normative work will need to conclude in </a:t>
            </a:r>
            <a:r>
              <a:rPr lang="en-US" sz="2000" dirty="0" smtClean="0"/>
              <a:t>this meeting</a:t>
            </a: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Maintenance work is well under way on the other Work Items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But the planning for Rel-20 anticipates a rapid reduction in time dedicated to Rel-19 maintenance over the next few meetings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Per-company quota of 4 per AI </a:t>
            </a:r>
            <a:r>
              <a:rPr lang="en-US" sz="2000" dirty="0" smtClean="0"/>
              <a:t>will be applied in </a:t>
            </a:r>
            <a:r>
              <a:rPr lang="en-US" sz="2000" dirty="0" smtClean="0"/>
              <a:t>August (excluding </a:t>
            </a:r>
            <a:r>
              <a:rPr lang="en-US" sz="2000" dirty="0" err="1" smtClean="0"/>
              <a:t>AmbientIoT</a:t>
            </a:r>
            <a:r>
              <a:rPr lang="en-US" sz="2000" dirty="0" smtClean="0"/>
              <a:t>-ARC) – excluding LS responses, discussion documents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394059"/>
              </p:ext>
            </p:extLst>
          </p:nvPr>
        </p:nvGraphicFramePr>
        <p:xfrm>
          <a:off x="703868" y="4267689"/>
          <a:ext cx="10791347" cy="1463040"/>
        </p:xfrm>
        <a:graphic>
          <a:graphicData uri="http://schemas.openxmlformats.org/drawingml/2006/table">
            <a:tbl>
              <a:tblPr/>
              <a:tblGrid>
                <a:gridCol w="939655">
                  <a:extLst>
                    <a:ext uri="{9D8B030D-6E8A-4147-A177-3AD203B41FA5}">
                      <a16:colId xmlns:a16="http://schemas.microsoft.com/office/drawing/2014/main" val="2752652504"/>
                    </a:ext>
                  </a:extLst>
                </a:gridCol>
                <a:gridCol w="2099541">
                  <a:extLst>
                    <a:ext uri="{9D8B030D-6E8A-4147-A177-3AD203B41FA5}">
                      <a16:colId xmlns:a16="http://schemas.microsoft.com/office/drawing/2014/main" val="1191297245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69756714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393229381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89992590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162169771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852399874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2842317802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335711973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4229081990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1202667865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3564297353"/>
                    </a:ext>
                  </a:extLst>
                </a:gridCol>
                <a:gridCol w="704741">
                  <a:extLst>
                    <a:ext uri="{9D8B030D-6E8A-4147-A177-3AD203B41FA5}">
                      <a16:colId xmlns:a16="http://schemas.microsoft.com/office/drawing/2014/main" val="8212791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5475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2245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246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19.x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Original planned total TU's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921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planning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First TSG-wide 6G workshop </a:t>
            </a:r>
            <a:r>
              <a:rPr lang="en-US" sz="1800" dirty="0" smtClean="0"/>
              <a:t>held in </a:t>
            </a:r>
            <a:r>
              <a:rPr lang="en-US" sz="1800" dirty="0"/>
              <a:t>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SA1 SID was approved in Sept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/>
              <a:t>SA2 6G SI completion</a:t>
            </a:r>
            <a:r>
              <a:rPr lang="en-US" sz="1800" dirty="0"/>
              <a:t>: </a:t>
            </a:r>
            <a:r>
              <a:rPr lang="en-US" sz="1800" dirty="0" smtClean="0"/>
              <a:t>No later than Mar 2027 (see SP-250416 endorsed in SA#107)</a:t>
            </a:r>
          </a:p>
          <a:p>
            <a:pPr lvl="2">
              <a:lnSpc>
                <a:spcPct val="110000"/>
              </a:lnSpc>
              <a:defRPr/>
            </a:pPr>
            <a:r>
              <a:rPr lang="en-US" altLang="zh-CN" sz="1600" dirty="0"/>
              <a:t>SA will have check point in Dec 2025 to further review SA2 6G SI completion date and make final decision on whether it is Dec 2026 or Mar </a:t>
            </a:r>
            <a:r>
              <a:rPr lang="en-US" altLang="zh-CN" sz="1600" dirty="0" smtClean="0"/>
              <a:t>2027</a:t>
            </a:r>
            <a:endParaRPr lang="en-US" sz="1600" dirty="0"/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Stage-2 </a:t>
            </a:r>
            <a:r>
              <a:rPr lang="en-US" sz="1800" dirty="0"/>
              <a:t>freeze : Jun 2026 (&gt;=80%); Sep 2026 (100%)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 smtClean="0"/>
              <a:t>100% means no exceptions in September</a:t>
            </a:r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TEI20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12 TU’s are proposed for handling TEI20 items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TEI20 proposals were invited to be submitted for information to SA2#170 Fukuoka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We can try to identify all TEI20 items in August but it could make sense to have two opportunities for TEI20 proposals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In the plan below items filling up to 8 TU’s will be discussed in August 2025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Items filling up to 4 TU’s will be discussed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Items not approved in August 2025 are not expected to be re-submitted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Proposed meeting by meeting plan</a:t>
            </a:r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422658"/>
              </p:ext>
            </p:extLst>
          </p:nvPr>
        </p:nvGraphicFramePr>
        <p:xfrm>
          <a:off x="924671" y="4327597"/>
          <a:ext cx="6983408" cy="2130366"/>
        </p:xfrm>
        <a:graphic>
          <a:graphicData uri="http://schemas.openxmlformats.org/drawingml/2006/table">
            <a:tbl>
              <a:tblPr/>
              <a:tblGrid>
                <a:gridCol w="872926">
                  <a:extLst>
                    <a:ext uri="{9D8B030D-6E8A-4147-A177-3AD203B41FA5}">
                      <a16:colId xmlns:a16="http://schemas.microsoft.com/office/drawing/2014/main" val="1309987738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1556176697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963526384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3293627416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581542463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503110106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790500800"/>
                    </a:ext>
                  </a:extLst>
                </a:gridCol>
                <a:gridCol w="872926">
                  <a:extLst>
                    <a:ext uri="{9D8B030D-6E8A-4147-A177-3AD203B41FA5}">
                      <a16:colId xmlns:a16="http://schemas.microsoft.com/office/drawing/2014/main" val="1925058346"/>
                    </a:ext>
                  </a:extLst>
                </a:gridCol>
              </a:tblGrid>
              <a:tr h="1666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24149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</a:t>
                      </a:r>
                      <a:endParaRPr lang="en-GB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India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</a:t>
                      </a:r>
                      <a:endParaRPr lang="en-GB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</a:t>
                      </a:r>
                      <a:endParaRPr lang="en-GB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84079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r>
                        <a:rPr lang="en-GB" sz="105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100%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685728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SA2 approval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 for SA2 approval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96380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227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7191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5GA item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</a:t>
            </a:r>
            <a:r>
              <a:rPr lang="en-US" sz="2000" dirty="0" smtClean="0"/>
              <a:t>lanning of 5GA study and normative </a:t>
            </a:r>
            <a:r>
              <a:rPr lang="en-US" sz="2000" dirty="0" smtClean="0"/>
              <a:t>work – proposed baseline </a:t>
            </a:r>
            <a:endParaRPr lang="en-US" sz="18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48915"/>
              </p:ext>
            </p:extLst>
          </p:nvPr>
        </p:nvGraphicFramePr>
        <p:xfrm>
          <a:off x="694069" y="1972018"/>
          <a:ext cx="10796520" cy="4267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1418284590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60560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716737345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80127344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01515385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1378511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92039055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676243810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247839899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5792813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273399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#169 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Nov #172 Dallas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Apr #174 EU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May #175 China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75584863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8781324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Items starting in April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</a:t>
                      </a:r>
                      <a:r>
                        <a:rPr lang="en-GB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#1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683421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Priority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0979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Items starting in August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</a:t>
                      </a:r>
                      <a:r>
                        <a:rPr lang="en-GB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#1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 #7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28832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Priority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KI’s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updates, conclusions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20" marR="4572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990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56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 </a:t>
            </a:r>
            <a:r>
              <a:rPr lang="en-US" sz="4400" dirty="0">
                <a:solidFill>
                  <a:schemeClr val="tx1"/>
                </a:solidFill>
              </a:rPr>
              <a:t>in </a:t>
            </a:r>
            <a:r>
              <a:rPr lang="en-US" sz="4400" dirty="0" smtClean="0">
                <a:solidFill>
                  <a:schemeClr val="tx1"/>
                </a:solidFill>
              </a:rPr>
              <a:t>Q3</a:t>
            </a:r>
            <a:r>
              <a:rPr lang="en-US" sz="4400" dirty="0" smtClean="0">
                <a:solidFill>
                  <a:schemeClr val="tx1"/>
                </a:solidFill>
              </a:rPr>
              <a:t> 2025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SA2#170 (Goteborg)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SA2#170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limited: 4 per company per AI (excluding </a:t>
            </a:r>
            <a:r>
              <a:rPr lang="en-US" sz="1400" dirty="0" err="1" smtClean="0">
                <a:solidFill>
                  <a:schemeClr val="tx2"/>
                </a:solidFill>
              </a:rPr>
              <a:t>AmbientIoT</a:t>
            </a:r>
            <a:r>
              <a:rPr lang="en-US" sz="1400" dirty="0" smtClean="0">
                <a:solidFill>
                  <a:schemeClr val="tx2"/>
                </a:solidFill>
              </a:rPr>
              <a:t>-ARC)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</a:t>
            </a:r>
            <a:r>
              <a:rPr lang="en-US" sz="1600" dirty="0" smtClean="0">
                <a:solidFill>
                  <a:schemeClr val="tx2"/>
                </a:solidFill>
              </a:rPr>
              <a:t>20.X: Approved SIDs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 smtClean="0">
                <a:solidFill>
                  <a:schemeClr val="tx2"/>
                </a:solidFill>
              </a:rPr>
              <a:t>AI 30.X: TEI20 proposals for approval (TBD, discuss the plan again in May)</a:t>
            </a:r>
            <a:endParaRPr lang="en-GB" alt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703075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15 August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15 August 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18 August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25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29 August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1430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29 August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1530</a:t>
                      </a:r>
                      <a:endParaRPr lang="en-US" sz="12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92041</TotalTime>
  <Words>1027</Words>
  <Application>Microsoft Office PowerPoint</Application>
  <PresentationFormat>Widescreen</PresentationFormat>
  <Paragraphs>269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for 2025</vt:lpstr>
      <vt:lpstr>Rel-19 planning for SA2 - General</vt:lpstr>
      <vt:lpstr>Rel-20 planning</vt:lpstr>
      <vt:lpstr>Rel-20 planning – TEI20</vt:lpstr>
      <vt:lpstr>Rel-20 planning – 5GA item planning</vt:lpstr>
      <vt:lpstr>Upcoming meetings in Q3 2025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1094</cp:revision>
  <cp:lastPrinted>2025-01-15T11:10:15Z</cp:lastPrinted>
  <dcterms:created xsi:type="dcterms:W3CDTF">2018-05-24T11:49:12Z</dcterms:created>
  <dcterms:modified xsi:type="dcterms:W3CDTF">2025-05-08T10:53:41Z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